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4" r:id="rId6"/>
    <p:sldId id="266" r:id="rId7"/>
    <p:sldId id="273" r:id="rId8"/>
    <p:sldId id="268" r:id="rId9"/>
    <p:sldId id="267" r:id="rId10"/>
    <p:sldId id="270" r:id="rId11"/>
    <p:sldId id="275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Электронный каталог" id="{A48FA980-6F23-4462-A10B-2AD88CF02311}">
          <p14:sldIdLst>
            <p14:sldId id="256"/>
            <p14:sldId id="258"/>
            <p14:sldId id="261"/>
            <p14:sldId id="262"/>
            <p14:sldId id="264"/>
            <p14:sldId id="266"/>
            <p14:sldId id="273"/>
            <p14:sldId id="268"/>
            <p14:sldId id="267"/>
          </p14:sldIdLst>
        </p14:section>
        <p14:section name="ЭБС" id="{6E26A0C1-41D1-4959-B208-1B2C8C7FD9BE}">
          <p14:sldIdLst>
            <p14:sldId id="270"/>
            <p14:sldId id="275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Журавлева Александра Сергеевна" initials="ЖАС" lastIdx="3" clrIdx="0">
    <p:extLst>
      <p:ext uri="{19B8F6BF-5375-455C-9EA6-DF929625EA0E}">
        <p15:presenceInfo xmlns:p15="http://schemas.microsoft.com/office/powerpoint/2012/main" userId="S-1-5-21-3109801170-2293959512-2270182826-251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FC6BE"/>
    <a:srgbClr val="AE2112"/>
    <a:srgbClr val="66FFCC"/>
    <a:srgbClr val="FFFFFF"/>
    <a:srgbClr val="E45C36"/>
    <a:srgbClr val="FFFF66"/>
    <a:srgbClr val="FFFFCC"/>
    <a:srgbClr val="344E5E"/>
    <a:srgbClr val="5EA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1DAA6-8D55-47C1-8A75-288475A55BDC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82CB4-F738-4393-A1C8-1DCEF87E9B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178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2CB4-F738-4393-A1C8-1DCEF87E9BB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2CB4-F738-4393-A1C8-1DCEF87E9BB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78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82CB4-F738-4393-A1C8-1DCEF87E9BB1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344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13E1F-C03B-4185-89E0-D29149B7C1D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2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2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54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42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43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01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7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6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222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73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5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E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1FD-AA54-4814-AF26-A0D5341B44FA}" type="datetimeFigureOut">
              <a:rPr lang="ru-RU" smtClean="0"/>
              <a:t>15.02.2022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C2EC-CB68-40B3-B858-E4AAA89B24F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18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ook.ru/" TargetMode="External"/><Relationship Id="rId13" Type="http://schemas.openxmlformats.org/officeDocument/2006/relationships/image" Target="../media/image19.jpeg"/><Relationship Id="rId18" Type="http://schemas.openxmlformats.org/officeDocument/2006/relationships/hyperlink" Target="https://biblioclub.ru/index.php?page=book_blocks&amp;view=main_ub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6.jpeg"/><Relationship Id="rId12" Type="http://schemas.openxmlformats.org/officeDocument/2006/relationships/hyperlink" Target="https://ibooks.ru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s://e.lanbook.com/" TargetMode="External"/><Relationship Id="rId16" Type="http://schemas.openxmlformats.org/officeDocument/2006/relationships/hyperlink" Target="https://profspo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rait.ru/" TargetMode="External"/><Relationship Id="rId11" Type="http://schemas.openxmlformats.org/officeDocument/2006/relationships/image" Target="../media/image18.jpeg"/><Relationship Id="rId5" Type="http://schemas.openxmlformats.org/officeDocument/2006/relationships/image" Target="../media/image15.png"/><Relationship Id="rId15" Type="http://schemas.openxmlformats.org/officeDocument/2006/relationships/image" Target="../media/image20.jpeg"/><Relationship Id="rId10" Type="http://schemas.openxmlformats.org/officeDocument/2006/relationships/hyperlink" Target="http://www.iprbookshop.ru/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https://znanium.com/" TargetMode="External"/><Relationship Id="rId9" Type="http://schemas.openxmlformats.org/officeDocument/2006/relationships/image" Target="../media/image17.jpg"/><Relationship Id="rId14" Type="http://schemas.openxmlformats.org/officeDocument/2006/relationships/hyperlink" Target="https://www.academia-moscow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etrocollege.ru/Pages/home.aspx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hyperlink" Target="http://www.petrocollege.ru/" TargetMode="External"/><Relationship Id="rId4" Type="http://schemas.openxmlformats.org/officeDocument/2006/relationships/hyperlink" Target="https://portal.petrocollege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etrocollege.ru/Pages/elibrary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rbis.petrocollege.ru/cgi-bin/irbis64r_plus/cgiirbis_64_ft.exe?C21COM=F&amp;I21DBN=IBJC_FULLTEXT&amp;P21DBN=IBJC&amp;Z21ID=&amp;S21CNR=5" TargetMode="External"/><Relationship Id="rId4" Type="http://schemas.openxmlformats.org/officeDocument/2006/relationships/hyperlink" Target="https://vk.com/petrocollege_bibli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petrocollege.ru/Pages/home.aspx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petrocollege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8576" y="314262"/>
            <a:ext cx="10011430" cy="2387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ЭЛЕКТРОННЫЕ РЕСУРСЫ</a:t>
            </a:r>
            <a:b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БИБЛИОТЕКИ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12804" y="4137102"/>
            <a:ext cx="8717280" cy="1700343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ЭЛЕКТРОННЫЙ КАТАЛОГ</a:t>
            </a:r>
          </a:p>
          <a:p>
            <a:pPr algn="l"/>
            <a:endParaRPr lang="ru-R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ЭЛЕКТРОННЫЕ БИБЛИОТЕЧНЫЕ СИСТЕМЫ (ЭБС)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598233" y="3178099"/>
            <a:ext cx="7008467" cy="334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igital library, e library, electronic library, library software, online  bookshelf, online library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6359"/>
            <a:ext cx="3903470" cy="39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7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749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FC6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ЭЛЕКТРОННО-БИБЛИОТЕЧНЫЕ СИСТЕМЫ (ЭБС)</a:t>
            </a:r>
            <a:endParaRPr lang="ru-RU" sz="4000" b="1" dirty="0">
              <a:solidFill>
                <a:srgbClr val="7FC6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839" y="1147455"/>
            <a:ext cx="11535508" cy="4223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ЭБС</a:t>
            </a:r>
            <a:r>
              <a:rPr lang="ru-RU" sz="2400" dirty="0" smtClean="0">
                <a:cs typeface="Times New Roman" panose="02020603050405020304" pitchFamily="18" charset="0"/>
              </a:rPr>
              <a:t> дают Вам возможность бесплатно работать с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электронными</a:t>
            </a:r>
            <a:r>
              <a:rPr lang="ru-RU" sz="2400" dirty="0" smtClean="0">
                <a:cs typeface="Times New Roman" panose="02020603050405020304" pitchFamily="18" charset="0"/>
              </a:rPr>
              <a:t> версиями литературы </a:t>
            </a:r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после регистрации</a:t>
            </a:r>
            <a:r>
              <a:rPr lang="ru-RU" sz="2400" dirty="0" smtClean="0">
                <a:cs typeface="Times New Roman" panose="02020603050405020304" pitchFamily="18" charset="0"/>
              </a:rPr>
              <a:t>. Студентам и преподавателям Петровского колледжа доступны </a:t>
            </a:r>
            <a:r>
              <a:rPr lang="en-US" sz="2400" dirty="0" smtClean="0">
                <a:cs typeface="Times New Roman" panose="02020603050405020304" pitchFamily="18" charset="0"/>
              </a:rPr>
              <a:t>9</a:t>
            </a:r>
            <a:r>
              <a:rPr lang="ru-RU" sz="2400" dirty="0" smtClean="0">
                <a:cs typeface="Times New Roman" panose="02020603050405020304" pitchFamily="18" charset="0"/>
              </a:rPr>
              <a:t> электронно-библиотечных систем: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rId2" tooltip="Нажмите сюда для перехода в ЭБС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5" y="4755078"/>
            <a:ext cx="2541948" cy="1601427"/>
          </a:xfrm>
          <a:prstGeom prst="rect">
            <a:avLst/>
          </a:prstGeom>
        </p:spPr>
      </p:pic>
      <p:pic>
        <p:nvPicPr>
          <p:cNvPr id="7" name="Рисунок 6">
            <a:hlinkClick r:id="rId4" tooltip="Нажмите сюда для перехода в ЭБС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57" y="2578670"/>
            <a:ext cx="3300686" cy="1297396"/>
          </a:xfrm>
          <a:prstGeom prst="rect">
            <a:avLst/>
          </a:prstGeom>
        </p:spPr>
      </p:pic>
      <p:pic>
        <p:nvPicPr>
          <p:cNvPr id="8" name="Рисунок 7">
            <a:hlinkClick r:id="rId6" tooltip="Нажмите сюда для перехода в ЭБС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0" r="3479" b="38580"/>
          <a:stretch/>
        </p:blipFill>
        <p:spPr>
          <a:xfrm>
            <a:off x="8634761" y="2706291"/>
            <a:ext cx="2984810" cy="850947"/>
          </a:xfrm>
          <a:prstGeom prst="rect">
            <a:avLst/>
          </a:prstGeom>
        </p:spPr>
      </p:pic>
      <p:pic>
        <p:nvPicPr>
          <p:cNvPr id="10" name="Рисунок 9">
            <a:hlinkClick r:id="rId8" tooltip="Нажмите сюда для перехода в ЭБС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438" r="-1748" b="25428"/>
          <a:stretch/>
        </p:blipFill>
        <p:spPr>
          <a:xfrm>
            <a:off x="716838" y="3408352"/>
            <a:ext cx="2505110" cy="996462"/>
          </a:xfrm>
          <a:prstGeom prst="rect">
            <a:avLst/>
          </a:prstGeom>
        </p:spPr>
      </p:pic>
      <p:pic>
        <p:nvPicPr>
          <p:cNvPr id="11" name="Рисунок 10">
            <a:hlinkClick r:id="rId10" tooltip="Нажмите сюда для перехода в ЭБС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81" y="5454870"/>
            <a:ext cx="2834629" cy="919040"/>
          </a:xfrm>
          <a:prstGeom prst="rect">
            <a:avLst/>
          </a:prstGeom>
        </p:spPr>
      </p:pic>
      <p:pic>
        <p:nvPicPr>
          <p:cNvPr id="12" name="Рисунок 11">
            <a:hlinkClick r:id="rId12" tooltip="Нажмите сюда для перехода в ЭБС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4" r="-4395" b="22768"/>
          <a:stretch/>
        </p:blipFill>
        <p:spPr>
          <a:xfrm>
            <a:off x="679593" y="2693816"/>
            <a:ext cx="2631239" cy="703384"/>
          </a:xfrm>
          <a:prstGeom prst="rect">
            <a:avLst/>
          </a:prstGeom>
        </p:spPr>
      </p:pic>
      <p:pic>
        <p:nvPicPr>
          <p:cNvPr id="13" name="Рисунок 12">
            <a:hlinkClick r:id="rId14" tooltip="Нажмите сюда для перехода в ЭБС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49" y="3969087"/>
            <a:ext cx="2266547" cy="1026408"/>
          </a:xfrm>
          <a:prstGeom prst="rect">
            <a:avLst/>
          </a:prstGeom>
        </p:spPr>
      </p:pic>
      <p:pic>
        <p:nvPicPr>
          <p:cNvPr id="1026" name="Picture 2" descr="PROFобразование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962" y="3771387"/>
            <a:ext cx="1305234" cy="149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Библиотека ТУСУРа приглашает принять участие в тестировании ЭБС «Университетская  библиотека онлайн»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" t="15579" r="3710" b="17146"/>
          <a:stretch/>
        </p:blipFill>
        <p:spPr bwMode="auto">
          <a:xfrm>
            <a:off x="4516244" y="5352586"/>
            <a:ext cx="3428826" cy="119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chemeClr val="accent1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>
          <a:xfrm>
            <a:off x="0" y="245327"/>
            <a:ext cx="12192000" cy="54354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66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ГДЕ НАЙТИ ЭБС?</a:t>
            </a:r>
            <a:endParaRPr lang="ru-RU" sz="4000" b="1" dirty="0">
              <a:solidFill>
                <a:srgbClr val="0066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-1" b="45188"/>
          <a:stretch/>
        </p:blipFill>
        <p:spPr>
          <a:xfrm>
            <a:off x="3155796" y="2018368"/>
            <a:ext cx="7255408" cy="2120475"/>
          </a:xfrm>
          <a:solidFill>
            <a:srgbClr val="0072C5"/>
          </a:solidFill>
        </p:spPr>
      </p:pic>
      <p:sp>
        <p:nvSpPr>
          <p:cNvPr id="11" name="TextBox 10"/>
          <p:cNvSpPr txBox="1"/>
          <p:nvPr/>
        </p:nvSpPr>
        <p:spPr>
          <a:xfrm>
            <a:off x="312235" y="806890"/>
            <a:ext cx="11477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Чтобы открыть список подключенных ЭБС:</a:t>
            </a:r>
          </a:p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а) </a:t>
            </a:r>
            <a:r>
              <a:rPr lang="ru-RU" sz="2400" dirty="0"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cs typeface="Times New Roman" panose="02020603050405020304" pitchFamily="18" charset="0"/>
              </a:rPr>
              <a:t>айдите на </a:t>
            </a:r>
            <a:r>
              <a:rPr lang="ru-RU" sz="2400" b="1" dirty="0" smtClean="0">
                <a:solidFill>
                  <a:srgbClr val="006666"/>
                </a:solidFill>
                <a:cs typeface="Times New Roman" panose="02020603050405020304" pitchFamily="18" charset="0"/>
                <a:hlinkClick r:id="rId3"/>
              </a:rPr>
              <a:t>Портал</a:t>
            </a:r>
            <a:r>
              <a:rPr lang="ru-RU" sz="2400" dirty="0" smtClean="0">
                <a:solidFill>
                  <a:srgbClr val="006666"/>
                </a:solidFill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cs typeface="Times New Roman" panose="02020603050405020304" pitchFamily="18" charset="0"/>
              </a:rPr>
              <a:t>Петровского колледжа и перейдите по ссылке в раздел </a:t>
            </a:r>
            <a:r>
              <a:rPr lang="ru-RU" sz="2400" b="1" dirty="0" smtClean="0">
                <a:solidFill>
                  <a:srgbClr val="006666"/>
                </a:solidFill>
                <a:cs typeface="Times New Roman" panose="02020603050405020304" pitchFamily="18" charset="0"/>
                <a:hlinkClick r:id="rId4" tooltip="Нажмите сюда, чтобы перейти на портал"/>
              </a:rPr>
              <a:t>Электронные библиотечные системы</a:t>
            </a:r>
            <a:r>
              <a:rPr lang="ru-RU" sz="2400" b="1" dirty="0" smtClean="0">
                <a:solidFill>
                  <a:srgbClr val="006666"/>
                </a:solidFill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cs typeface="Times New Roman" panose="02020603050405020304" pitchFamily="18" charset="0"/>
              </a:rPr>
              <a:t>Здесь вы также найдете инструкции по регистрации в ЭБС: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6579220" y="2542479"/>
            <a:ext cx="713679" cy="4795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7249438" y="2854710"/>
            <a:ext cx="1337001" cy="123778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3648" y="4243259"/>
            <a:ext cx="115192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cs typeface="Times New Roman" panose="02020603050405020304" pitchFamily="18" charset="0"/>
              </a:rPr>
              <a:t>б) Зайдите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hlinkClick r:id="rId5" tooltip="Перейти на сайт Петровского колледжа"/>
              </a:rPr>
              <a:t>сайт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  <a:hlinkClick r:id="rId5" tooltip="Перейти на сайт Петровского колледжа"/>
              </a:rPr>
              <a:t>Петровского колледжа </a:t>
            </a:r>
            <a:r>
              <a:rPr lang="ru-RU" sz="2400" dirty="0"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Дистанционное обучение:</a:t>
            </a:r>
            <a:endParaRPr lang="ru-RU" sz="2400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5123" r="746" b="11778"/>
          <a:stretch/>
        </p:blipFill>
        <p:spPr>
          <a:xfrm>
            <a:off x="1790854" y="4724258"/>
            <a:ext cx="4320013" cy="20244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 l="4336" t="45022" r="50410" b="2338"/>
          <a:stretch/>
        </p:blipFill>
        <p:spPr>
          <a:xfrm>
            <a:off x="6479873" y="4737603"/>
            <a:ext cx="3188235" cy="201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 idx="4294967295"/>
          </p:nvPr>
        </p:nvSpPr>
        <p:spPr>
          <a:xfrm>
            <a:off x="0" y="-89209"/>
            <a:ext cx="12192000" cy="1105673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FC6B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РЕГИСТРАЦИЯ В ЭБС</a:t>
            </a:r>
            <a:endParaRPr lang="ru-RU" b="1" dirty="0">
              <a:solidFill>
                <a:srgbClr val="7FC6B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12" y="552024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E2112"/>
                </a:solidFill>
                <a:cs typeface="Times New Roman" panose="02020603050405020304" pitchFamily="18" charset="0"/>
              </a:rPr>
              <a:t>*Инструкции по регистрации </a:t>
            </a:r>
            <a:r>
              <a:rPr lang="ru-RU" dirty="0" smtClean="0">
                <a:cs typeface="Times New Roman" panose="02020603050405020304" pitchFamily="18" charset="0"/>
              </a:rPr>
              <a:t>Вы можете найти на </a:t>
            </a:r>
            <a:r>
              <a:rPr lang="ru-RU" b="1" dirty="0" smtClean="0">
                <a:cs typeface="Times New Roman" panose="02020603050405020304" pitchFamily="18" charset="0"/>
              </a:rPr>
              <a:t>Портале Петровского колледжа </a:t>
            </a:r>
            <a:r>
              <a:rPr lang="ru-RU" dirty="0" smtClean="0">
                <a:cs typeface="Times New Roman" panose="02020603050405020304" pitchFamily="18" charset="0"/>
              </a:rPr>
              <a:t>под списком ЭБС. Чтобы посмотреть список ЭБС и ознакомиться с инструкциями по регистрации, перейдите по ссылке:</a:t>
            </a:r>
            <a:endParaRPr lang="ru-RU" b="1" dirty="0" smtClean="0">
              <a:solidFill>
                <a:srgbClr val="C00000"/>
              </a:solidFill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en-US" sz="2800" dirty="0" smtClean="0"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2800" dirty="0">
                <a:cs typeface="Times New Roman" panose="02020603050405020304" pitchFamily="18" charset="0"/>
                <a:hlinkClick r:id="rId3"/>
              </a:rPr>
              <a:t>://portal.petrocollege.ru/Pages/elibrary.aspx</a:t>
            </a: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721" y="446049"/>
            <a:ext cx="117199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pPr algn="just"/>
            <a:r>
              <a:rPr lang="ru-RU" sz="2400" dirty="0" smtClean="0"/>
              <a:t>Для доступа к полнотекстовым электронным изданиям необходимо </a:t>
            </a:r>
            <a:r>
              <a:rPr lang="ru-RU" sz="2400" dirty="0"/>
              <a:t>пройти регистрацию в ЭБС на </a:t>
            </a:r>
            <a:r>
              <a:rPr lang="ru-RU" sz="2400" dirty="0" smtClean="0"/>
              <a:t>компьютерах колледжа. </a:t>
            </a:r>
          </a:p>
          <a:p>
            <a:pPr algn="just"/>
            <a:r>
              <a:rPr lang="ru-RU" sz="2400" dirty="0" smtClean="0"/>
              <a:t>Существует </a:t>
            </a:r>
            <a:r>
              <a:rPr lang="ru-RU" sz="2400" dirty="0"/>
              <a:t>также возможность </a:t>
            </a:r>
            <a:r>
              <a:rPr lang="ru-RU" sz="2400" b="1" dirty="0"/>
              <a:t>удалённой </a:t>
            </a:r>
            <a:r>
              <a:rPr lang="ru-RU" sz="2400" b="1" dirty="0" smtClean="0"/>
              <a:t>регистрации* </a:t>
            </a:r>
            <a:r>
              <a:rPr lang="ru-RU" sz="2400" dirty="0" smtClean="0"/>
              <a:t>(с любых устройств пользователей, имеющих выход в Интернет). </a:t>
            </a:r>
            <a:r>
              <a:rPr lang="ru-RU" sz="2400" dirty="0"/>
              <a:t>При </a:t>
            </a:r>
            <a:r>
              <a:rPr lang="ru-RU" sz="2400" dirty="0" smtClean="0"/>
              <a:t>удалённой регистрации </a:t>
            </a:r>
            <a:r>
              <a:rPr lang="ru-RU" sz="2400" dirty="0"/>
              <a:t>вводите подлинные личные </a:t>
            </a:r>
            <a:r>
              <a:rPr lang="ru-RU" sz="2400" dirty="0" smtClean="0"/>
              <a:t>данные (на русском языке) </a:t>
            </a:r>
            <a:r>
              <a:rPr lang="ru-RU" sz="2400" dirty="0"/>
              <a:t>— доступ к ЭБС могут получить только </a:t>
            </a:r>
            <a:r>
              <a:rPr lang="ru-RU" sz="2400" dirty="0" smtClean="0"/>
              <a:t>студенты, преподаватели </a:t>
            </a:r>
            <a:r>
              <a:rPr lang="ru-RU" sz="2400" dirty="0"/>
              <a:t>и </a:t>
            </a:r>
            <a:r>
              <a:rPr lang="ru-RU" sz="2400" dirty="0" smtClean="0"/>
              <a:t>сотрудники Петровского колледжа.</a:t>
            </a:r>
            <a:r>
              <a:rPr lang="ru-RU" sz="2400" dirty="0"/>
              <a:t>  </a:t>
            </a:r>
            <a:endParaRPr lang="en-US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Помощь в регистрации можно получить в библиотеке или в нашей группе </a:t>
            </a:r>
            <a:r>
              <a:rPr lang="ru-RU" sz="2400" b="1" dirty="0" smtClean="0"/>
              <a:t>«</a:t>
            </a:r>
            <a:r>
              <a:rPr lang="ru-RU" sz="2400" b="1" dirty="0" err="1" smtClean="0"/>
              <a:t>ВКонтакте</a:t>
            </a:r>
            <a:r>
              <a:rPr lang="ru-RU" sz="2400" b="1" dirty="0" smtClean="0"/>
              <a:t>»: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vk.com/petrocollege_biblio</a:t>
            </a:r>
            <a:r>
              <a:rPr lang="ru-RU" sz="2400" dirty="0" smtClean="0"/>
              <a:t> </a:t>
            </a:r>
          </a:p>
          <a:p>
            <a:endParaRPr lang="ru-RU" sz="2000" dirty="0"/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 по всем подписным ЭБС доступен в 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Электронном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каталоге библиотеки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18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686296"/>
            <a:ext cx="12192000" cy="5171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686295"/>
          </a:xfrm>
          <a:solidFill>
            <a:srgbClr val="344E5E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ЭЛЕКТРОННЫЙ КАТАЛОГ </a:t>
            </a:r>
            <a:r>
              <a:rPr lang="en-US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библиотеки Петровского колледжа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0292" y="2104908"/>
            <a:ext cx="11418849" cy="86131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>
                <a:solidFill>
                  <a:srgbClr val="E45C36"/>
                </a:solidFill>
                <a:cs typeface="Times New Roman" panose="02020603050405020304" pitchFamily="18" charset="0"/>
              </a:rPr>
              <a:t>Электронный каталог </a:t>
            </a:r>
            <a:r>
              <a:rPr lang="ru-RU" sz="3200" b="0" dirty="0">
                <a:cs typeface="Times New Roman" panose="02020603050405020304" pitchFamily="18" charset="0"/>
              </a:rPr>
              <a:t>поможет Вам самостоятельно найти </a:t>
            </a:r>
            <a:r>
              <a:rPr lang="ru-RU" sz="3200" dirty="0" smtClean="0">
                <a:solidFill>
                  <a:srgbClr val="E45C36"/>
                </a:solidFill>
                <a:cs typeface="Times New Roman" panose="02020603050405020304" pitchFamily="18" charset="0"/>
              </a:rPr>
              <a:t>учебники</a:t>
            </a:r>
            <a:r>
              <a:rPr lang="ru-RU" sz="3200" b="0" dirty="0" smtClean="0">
                <a:cs typeface="Times New Roman" panose="02020603050405020304" pitchFamily="18" charset="0"/>
              </a:rPr>
              <a:t> </a:t>
            </a:r>
            <a:r>
              <a:rPr lang="ru-RU" sz="3200" b="0" dirty="0">
                <a:cs typeface="Times New Roman" panose="02020603050405020304" pitchFamily="18" charset="0"/>
              </a:rPr>
              <a:t>и другую необходимую </a:t>
            </a:r>
            <a:r>
              <a:rPr lang="ru-RU" sz="3200" b="0" dirty="0" smtClean="0">
                <a:cs typeface="Times New Roman" panose="02020603050405020304" pitchFamily="18" charset="0"/>
              </a:rPr>
              <a:t>литературу</a:t>
            </a:r>
            <a:endParaRPr lang="ru-RU" sz="3200" b="0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82589" y="2863110"/>
            <a:ext cx="5605618" cy="3125829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в фонде библиотеки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колледжа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348761" y="2907716"/>
            <a:ext cx="5843239" cy="3125829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  <a:hlinkClick r:id="rId2" action="ppaction://hlinksldjump" tooltip="Нажмите сюда, чтобы узнать больше про ЭБС"/>
              </a:rPr>
              <a:t>в электронных библиотеках (ЭБС</a:t>
            </a:r>
            <a:r>
              <a:rPr lang="ru-RU" b="1" dirty="0" smtClean="0">
                <a:solidFill>
                  <a:srgbClr val="0070C0"/>
                </a:solidFill>
                <a:cs typeface="Times New Roman" panose="02020603050405020304" pitchFamily="18" charset="0"/>
                <a:hlinkClick r:id="rId2" action="ppaction://hlinksldjump" tooltip="Нажмите сюда, чтобы узнать больше про ЭБС"/>
              </a:rPr>
              <a:t>)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4" y="3412273"/>
            <a:ext cx="4892768" cy="21075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410" y="3445727"/>
            <a:ext cx="3222702" cy="21484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68068" y="5709425"/>
            <a:ext cx="5330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Полнотекстовые электронные издания можно читать с любого компьютера/планшета/смартфона </a:t>
            </a:r>
            <a:r>
              <a:rPr lang="ru-RU" u="sng" dirty="0" smtClean="0"/>
              <a:t>после регистрации в ЭБС</a:t>
            </a:r>
            <a:endParaRPr lang="ru-RU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892098" y="5698273"/>
            <a:ext cx="422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Книги можно получить в библиотеке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088566" y="2787804"/>
            <a:ext cx="0" cy="3769113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9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15844"/>
            <a:ext cx="12192000" cy="5542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-83127"/>
            <a:ext cx="12192000" cy="1413163"/>
          </a:xfrm>
          <a:solidFill>
            <a:srgbClr val="344E5E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ГДЕ НАЙТИ</a:t>
            </a:r>
            <a: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ЭЛЕКТРОННЫЙ КАТАЛОГ?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2535"/>
            <a:ext cx="1219200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а) </a:t>
            </a:r>
            <a:r>
              <a:rPr lang="ru-RU" sz="2800" b="1" dirty="0" smtClean="0">
                <a:solidFill>
                  <a:srgbClr val="C00000"/>
                </a:solidFill>
                <a:hlinkClick r:id="rId2" tooltip="Перейти на сайт"/>
              </a:rPr>
              <a:t>на сайте </a:t>
            </a:r>
            <a:r>
              <a:rPr lang="ru-RU" sz="2800" dirty="0" smtClean="0"/>
              <a:t>Петровского колледжа в разделе </a:t>
            </a:r>
            <a:r>
              <a:rPr lang="ru-RU" sz="2800" b="1" dirty="0" smtClean="0">
                <a:solidFill>
                  <a:srgbClr val="C00000"/>
                </a:solidFill>
              </a:rPr>
              <a:t>Дистанционное обучение</a:t>
            </a:r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 smtClean="0"/>
              <a:t>б) </a:t>
            </a:r>
            <a:r>
              <a:rPr lang="ru-RU" sz="2800" b="1" dirty="0" smtClean="0">
                <a:solidFill>
                  <a:srgbClr val="C00000"/>
                </a:solidFill>
                <a:hlinkClick r:id="rId3" tooltip="Перейти на портал"/>
              </a:rPr>
              <a:t>на Портале </a:t>
            </a:r>
            <a:r>
              <a:rPr lang="ru-RU" sz="2800" dirty="0" smtClean="0"/>
              <a:t>Петровского колледжа </a:t>
            </a:r>
          </a:p>
          <a:p>
            <a:r>
              <a:rPr lang="ru-RU" sz="1600" dirty="0" smtClean="0"/>
              <a:t>                                 (в самом низу главной страницы)</a:t>
            </a:r>
          </a:p>
          <a:p>
            <a:endParaRPr lang="ru-RU" sz="2800" dirty="0" smtClean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40" y="4624817"/>
            <a:ext cx="2931757" cy="20663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8" y="4116872"/>
            <a:ext cx="2303813" cy="2630651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V="1">
            <a:off x="2850078" y="5581403"/>
            <a:ext cx="3503221" cy="6412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/>
          <a:srcRect l="4336" t="45022" r="50410" b="2338"/>
          <a:stretch/>
        </p:blipFill>
        <p:spPr>
          <a:xfrm>
            <a:off x="6234548" y="1805049"/>
            <a:ext cx="3000078" cy="1900050"/>
          </a:xfrm>
          <a:prstGeom prst="rect">
            <a:avLst/>
          </a:prstGeom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76893" y="3847605"/>
            <a:ext cx="10830297" cy="0"/>
          </a:xfrm>
          <a:prstGeom prst="line">
            <a:avLst/>
          </a:prstGeom>
          <a:ln w="28575">
            <a:solidFill>
              <a:srgbClr val="34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/>
          <a:srcRect l="5123" r="746" b="11778"/>
          <a:stretch/>
        </p:blipFill>
        <p:spPr>
          <a:xfrm>
            <a:off x="1389412" y="1845677"/>
            <a:ext cx="3942609" cy="1847547"/>
          </a:xfrm>
          <a:prstGeom prst="rect">
            <a:avLst/>
          </a:prstGeom>
        </p:spPr>
      </p:pic>
      <p:sp>
        <p:nvSpPr>
          <p:cNvPr id="29" name="Овал 28"/>
          <p:cNvSpPr/>
          <p:nvPr/>
        </p:nvSpPr>
        <p:spPr>
          <a:xfrm>
            <a:off x="6505698" y="5282541"/>
            <a:ext cx="2125684" cy="58189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1359" y="3301341"/>
            <a:ext cx="1258785" cy="3562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151419" y="3004457"/>
            <a:ext cx="1472540" cy="4868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732270" y="3223260"/>
            <a:ext cx="182880" cy="251460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212330" y="5600700"/>
            <a:ext cx="182880" cy="251460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9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7949"/>
            <a:ext cx="12192000" cy="5792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3127"/>
            <a:ext cx="12191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ПОЛЬЗОВАТЬСЯ</a:t>
            </a:r>
            <a:r>
              <a:rPr lang="ru-RU" sz="36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36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ЭЛЕКТРОННЫМ КАТАЛОГОМ</a:t>
            </a:r>
            <a:r>
              <a:rPr lang="ru-RU" sz="4000" b="1" dirty="0" smtClean="0">
                <a:solidFill>
                  <a:srgbClr val="66FFCC"/>
                </a:solidFill>
                <a:latin typeface="Century Gothic" panose="020B0502020202020204" pitchFamily="34" charset="0"/>
              </a:rPr>
              <a:t>?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6862" y="4364133"/>
            <a:ext cx="11652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Введите цифру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в поле </a:t>
            </a:r>
            <a:r>
              <a:rPr lang="ru-RU" sz="36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логин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и войдите в Электронный каталог.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Пароль вводить не нужно</a:t>
            </a:r>
            <a:endParaRPr lang="ru-RU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1338560" y="3429000"/>
            <a:ext cx="182880" cy="251460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1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Как пользоваться</a:t>
            </a:r>
            <a:r>
              <a:rPr lang="ru-RU" sz="40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ru-RU" sz="40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ЭЛЕКТРОННЫМ КАТАЛОГОМ?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1258"/>
          <a:stretch/>
        </p:blipFill>
        <p:spPr>
          <a:xfrm>
            <a:off x="0" y="1334749"/>
            <a:ext cx="12191999" cy="43735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474525"/>
            <a:ext cx="12192000" cy="138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0292" y="5096107"/>
            <a:ext cx="11597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Введите запрос в поисковую строку и нажмите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«Искать».</a:t>
            </a:r>
          </a:p>
          <a:p>
            <a:r>
              <a:rPr lang="ru-RU" sz="20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 </a:t>
            </a:r>
            <a:r>
              <a:rPr lang="ru-RU" sz="20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можете </a:t>
            </a:r>
            <a:r>
              <a:rPr lang="ru-RU" sz="20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искать </a:t>
            </a:r>
            <a:r>
              <a:rPr lang="ru-RU" sz="2000" dirty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заглавию/автору/ключевым словам/году издания. Для более точного результата можно воспользоваться расширенным </a:t>
            </a:r>
            <a:r>
              <a:rPr lang="ru-RU" sz="2000" dirty="0" smtClean="0">
                <a:solidFill>
                  <a:srgbClr val="0066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поиском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078246" y="4521188"/>
            <a:ext cx="2279050" cy="404445"/>
          </a:xfrm>
          <a:prstGeom prst="wedgeRectCallout">
            <a:avLst>
              <a:gd name="adj1" fmla="val -76251"/>
              <a:gd name="adj2" fmla="val -44558"/>
            </a:avLst>
          </a:prstGeom>
          <a:solidFill>
            <a:srgbClr val="66FF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8795" y="4537296"/>
            <a:ext cx="253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Расширенный поиск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73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38869"/>
            <a:ext cx="12192000" cy="53191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218" t="166" r="21812" b="22702"/>
          <a:stretch/>
        </p:blipFill>
        <p:spPr>
          <a:xfrm>
            <a:off x="1371599" y="4552984"/>
            <a:ext cx="9646921" cy="230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67269"/>
            <a:ext cx="12191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Поиск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</a:t>
            </a:r>
            <a:r>
              <a:rPr lang="en-US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ЭЛЕКТРОННОМ КАТАЛОГЕ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479" y="1527717"/>
            <a:ext cx="116530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Необходимо выбрать нужную базу данных. Поиск в Электронном каталоге осуществляется по трем базам: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70C0"/>
                </a:solidFill>
              </a:rPr>
              <a:t>Книги (Библиотека) </a:t>
            </a:r>
            <a:r>
              <a:rPr lang="ru-RU" sz="2400" dirty="0" smtClean="0"/>
              <a:t>– перечень книг, представленных в фонде библиотеки Петровского колледжа.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7030A0"/>
                </a:solidFill>
              </a:rPr>
              <a:t>Журналы (Библиотека) </a:t>
            </a:r>
            <a:r>
              <a:rPr lang="ru-RU" sz="2400" dirty="0" smtClean="0"/>
              <a:t>– перечень газет и журналов, представленных </a:t>
            </a:r>
            <a:r>
              <a:rPr lang="ru-RU" sz="2400" dirty="0"/>
              <a:t>в </a:t>
            </a:r>
            <a:r>
              <a:rPr lang="ru-RU" sz="2400" dirty="0" smtClean="0"/>
              <a:t>фонде библиотеки  </a:t>
            </a:r>
            <a:r>
              <a:rPr lang="ru-RU" sz="2400" dirty="0"/>
              <a:t>Петровского </a:t>
            </a:r>
            <a:r>
              <a:rPr lang="ru-RU" sz="2400" dirty="0" smtClean="0"/>
              <a:t>колледжа.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6666"/>
                </a:solidFill>
              </a:rPr>
              <a:t>Электронные книги (ЭБС) </a:t>
            </a:r>
            <a:r>
              <a:rPr lang="ru-RU" sz="2400" dirty="0" smtClean="0"/>
              <a:t>– доступные </a:t>
            </a:r>
            <a:r>
              <a:rPr lang="ru-RU" sz="2400" b="1" u="sng" dirty="0" smtClean="0">
                <a:solidFill>
                  <a:srgbClr val="C00000"/>
                </a:solidFill>
              </a:rPr>
              <a:t>электронные</a:t>
            </a:r>
            <a:r>
              <a:rPr lang="ru-RU" sz="2400" dirty="0" smtClean="0"/>
              <a:t> издания из </a:t>
            </a:r>
            <a:r>
              <a:rPr lang="ru-RU" sz="2400" dirty="0" smtClean="0">
                <a:hlinkClick r:id="rId4" action="ppaction://hlinksldjump"/>
              </a:rPr>
              <a:t>электронных библиотек/ЭБС</a:t>
            </a:r>
            <a:r>
              <a:rPr lang="ru-RU" sz="2400" dirty="0" smtClean="0"/>
              <a:t>. </a:t>
            </a:r>
            <a:endParaRPr lang="ru-RU" sz="2400" i="1" dirty="0"/>
          </a:p>
        </p:txBody>
      </p:sp>
      <p:sp>
        <p:nvSpPr>
          <p:cNvPr id="9" name="Овал 8"/>
          <p:cNvSpPr/>
          <p:nvPr/>
        </p:nvSpPr>
        <p:spPr>
          <a:xfrm>
            <a:off x="4635749" y="5431480"/>
            <a:ext cx="1843667" cy="6876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994389" y="5435290"/>
            <a:ext cx="1843667" cy="68765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67" y="933995"/>
            <a:ext cx="9396476" cy="4737786"/>
          </a:xfrm>
        </p:spPr>
      </p:pic>
      <p:sp>
        <p:nvSpPr>
          <p:cNvPr id="6" name="TextBox 5"/>
          <p:cNvSpPr txBox="1"/>
          <p:nvPr/>
        </p:nvSpPr>
        <p:spPr>
          <a:xfrm>
            <a:off x="244896" y="5544158"/>
            <a:ext cx="11620001" cy="1200329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Вы можете ознакомиться с описанием, содержанием книг из фонда, </a:t>
            </a:r>
            <a:r>
              <a:rPr lang="ru-RU" sz="2400" dirty="0">
                <a:latin typeface="+mj-lt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олучить информацию об их количестве и месте хранения (Корпус 1, Корпус 5, Корпус 6) в разделе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Экземпляры. </a:t>
            </a:r>
            <a:r>
              <a:rPr lang="ru-RU" sz="2400" dirty="0" smtClean="0">
                <a:latin typeface="+mj-lt"/>
                <a:cs typeface="Times New Roman" panose="02020603050405020304" pitchFamily="18" charset="0"/>
              </a:rPr>
              <a:t>Выбранные книги можно получить в библиотеке</a:t>
            </a:r>
            <a:endParaRPr lang="ru-RU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513028" y="1301319"/>
            <a:ext cx="1858250" cy="538631"/>
          </a:xfrm>
          <a:prstGeom prst="wedgeRectCallout">
            <a:avLst>
              <a:gd name="adj1" fmla="val -65057"/>
              <a:gd name="adj2" fmla="val 5857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613390" y="1230181"/>
            <a:ext cx="171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Распечатать</a:t>
            </a:r>
            <a:r>
              <a:rPr lang="ru-RU" b="1" dirty="0"/>
              <a:t> </a:t>
            </a:r>
            <a:r>
              <a:rPr lang="ru-RU" b="1" dirty="0" smtClean="0"/>
              <a:t>описание</a:t>
            </a: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519476" y="2423755"/>
            <a:ext cx="2371692" cy="448435"/>
          </a:xfrm>
          <a:prstGeom prst="wedgeRectCallout">
            <a:avLst>
              <a:gd name="adj1" fmla="val -76251"/>
              <a:gd name="adj2" fmla="val -44558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30627" y="2463307"/>
            <a:ext cx="237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Открыть содержание</a:t>
            </a:r>
            <a:endParaRPr lang="ru-RU" b="1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3031287" y="3283319"/>
            <a:ext cx="2751994" cy="698303"/>
          </a:xfrm>
          <a:prstGeom prst="wedgeRectCallout">
            <a:avLst>
              <a:gd name="adj1" fmla="val -60530"/>
              <a:gd name="adj2" fmla="val -45313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86682" y="3275487"/>
            <a:ext cx="2805445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Узнать о количестве и месте хранения</a:t>
            </a:r>
            <a:r>
              <a:rPr lang="en-US" b="1" dirty="0" smtClean="0"/>
              <a:t> </a:t>
            </a:r>
            <a:r>
              <a:rPr lang="ru-RU" b="1" dirty="0" smtClean="0"/>
              <a:t>издания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3814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КНИГИ (БИБЛИОТЕКА)</a:t>
            </a:r>
            <a:endParaRPr lang="ru-RU" sz="4000" b="1" dirty="0">
              <a:solidFill>
                <a:srgbClr val="66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55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215483"/>
            <a:ext cx="12192000" cy="5642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0829"/>
            <a:ext cx="12016163" cy="38471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301083"/>
            <a:ext cx="12192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FFCC"/>
                </a:solidFill>
                <a:latin typeface="Century Gothic" panose="020B0502020202020204" pitchFamily="34" charset="0"/>
              </a:rPr>
              <a:t>ЭЛЕКТРОННЫЕ КНИГИ (ЭБС)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01805" y="1828801"/>
            <a:ext cx="11801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Для поиска полнотекстовых электронных учебников, учебных пособий, художественной литературы и т.д. выберите базу данных </a:t>
            </a:r>
            <a:r>
              <a:rPr lang="ru-RU" sz="2800" b="1" u="sng" dirty="0" smtClean="0">
                <a:solidFill>
                  <a:srgbClr val="C00000"/>
                </a:solidFill>
              </a:rPr>
              <a:t>Электронные книги (ЭБС)</a:t>
            </a:r>
            <a:endParaRPr lang="ru-RU" sz="2800" b="1" u="sng" dirty="0">
              <a:solidFill>
                <a:srgbClr val="C0000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4094728" y="5246648"/>
            <a:ext cx="298852" cy="273205"/>
          </a:xfrm>
          <a:prstGeom prst="straightConnector1">
            <a:avLst/>
          </a:prstGeom>
          <a:ln w="76200">
            <a:solidFill>
              <a:schemeClr val="bg2">
                <a:lumMod val="90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6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54"/>
            <a:ext cx="12192000" cy="48799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226179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ЭЛЕКТРОННЫЕ </a:t>
            </a:r>
            <a:r>
              <a:rPr lang="ru-RU" sz="4000" b="1" dirty="0" smtClean="0">
                <a:solidFill>
                  <a:srgbClr val="66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КНИГИ (ЭБС)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446020" y="4658854"/>
            <a:ext cx="2217420" cy="804686"/>
          </a:xfrm>
          <a:prstGeom prst="wedgeRectCallout">
            <a:avLst>
              <a:gd name="adj1" fmla="val -85529"/>
              <a:gd name="adj2" fmla="val -40297"/>
            </a:avLst>
          </a:prstGeom>
          <a:solidFill>
            <a:srgbClr val="66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446020" y="4652010"/>
            <a:ext cx="21917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Нажмите на название ЭБС, чтобы перейти к чтени</a:t>
            </a:r>
            <a:r>
              <a:rPr lang="ru-RU" sz="1600" b="1" dirty="0"/>
              <a:t>ю</a:t>
            </a:r>
            <a:r>
              <a:rPr lang="ru-RU" sz="1600" b="1" dirty="0" smtClean="0"/>
              <a:t> книги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780782"/>
            <a:ext cx="12192000" cy="1077218"/>
          </a:xfrm>
          <a:prstGeom prst="rect">
            <a:avLst/>
          </a:prstGeom>
          <a:solidFill>
            <a:srgbClr val="7FC6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полного доступа к электронным изданиям необходимо пройти регистрацию в </a:t>
            </a:r>
            <a:r>
              <a:rPr lang="ru-RU" sz="3200" b="1" dirty="0" smtClean="0">
                <a:solidFill>
                  <a:srgbClr val="E45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 tooltip="Нажмите сюда, чтобы узнать больше про ЭБС"/>
              </a:rPr>
              <a:t>электронно-библиотечных системах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 tooltip="Нажмите сюда, чтобы узнать больше про ЭБС"/>
              </a:rPr>
              <a:t>(ЭБС)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80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560</TotalTime>
  <Words>526</Words>
  <Application>Microsoft Office PowerPoint</Application>
  <PresentationFormat>Широкоэкранный</PresentationFormat>
  <Paragraphs>63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ЭЛЕКТРОННЫЕ РЕСУРСЫ БИБЛИОТЕКИ</vt:lpstr>
      <vt:lpstr>ЭЛЕКТРОННЫЙ КАТАЛОГ  библиотеки Петровского колледжа</vt:lpstr>
      <vt:lpstr>ГДЕ НАЙТИ ЭЛЕКТРОННЫЙ КАТАЛОГ?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ЭЛЕКТРОННО-БИБЛИОТЕЧНЫЕ СИСТЕМЫ (ЭБС)</vt:lpstr>
      <vt:lpstr>ГДЕ НАЙТИ ЭБС?</vt:lpstr>
      <vt:lpstr>РЕГИСТРАЦИЯ В ЭБС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Журавлева Александра Сергеевна</dc:creator>
  <cp:lastModifiedBy>Евсенкина Екатерина Владимировна</cp:lastModifiedBy>
  <cp:revision>74</cp:revision>
  <dcterms:created xsi:type="dcterms:W3CDTF">2020-12-29T05:56:14Z</dcterms:created>
  <dcterms:modified xsi:type="dcterms:W3CDTF">2022-02-15T09:21:16Z</dcterms:modified>
</cp:coreProperties>
</file>